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344" r:id="rId4"/>
    <p:sldId id="345" r:id="rId5"/>
    <p:sldId id="346" r:id="rId6"/>
    <p:sldId id="347" r:id="rId7"/>
    <p:sldId id="350" r:id="rId8"/>
    <p:sldId id="348" r:id="rId9"/>
    <p:sldId id="349" r:id="rId10"/>
    <p:sldId id="351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ancongthangipsard@outlook.com" initials="t" lastIdx="1" clrIdx="0">
    <p:extLst>
      <p:ext uri="{19B8F6BF-5375-455C-9EA6-DF929625EA0E}">
        <p15:presenceInfo xmlns:p15="http://schemas.microsoft.com/office/powerpoint/2012/main" userId="7b354b6f8e8e176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B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5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30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BA10B-9084-4AA0-A06F-BB639792694A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543"/>
            <a:ext cx="3037840" cy="464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30543"/>
            <a:ext cx="3037840" cy="464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B4363-321C-494D-AFA7-EC46FA7FC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31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B8B017-3BF2-48CC-9660-2D3AC1CEF3B5}" type="datetimeFigureOut">
              <a:rPr lang="en-AU" smtClean="0"/>
              <a:pPr/>
              <a:t>5/03/2018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EE765A-30C5-430C-B792-7B4C1605D79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4623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784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14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01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00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27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589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446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23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314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319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54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69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sinhhoacuchi.vn/Content/File/images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0" y="-12854"/>
            <a:ext cx="7333247" cy="1551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530" y="2961117"/>
            <a:ext cx="8512935" cy="3174988"/>
          </a:xfrm>
        </p:spPr>
        <p:txBody>
          <a:bodyPr anchor="ctr">
            <a:noAutofit/>
          </a:bodyPr>
          <a:lstStyle/>
          <a:p>
            <a:pPr>
              <a:lnSpc>
                <a:spcPct val="120000"/>
              </a:lnSpc>
            </a:pPr>
            <a:r>
              <a:rPr lang="vi-VN" sz="2400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GIẢI PHÁP CẢI THIỆN MÔI TRƯỜNG KINH DOANH, </a:t>
            </a:r>
            <a:br>
              <a:rPr lang="vi-VN" sz="2400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vi-VN" sz="2400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THU HÚT DOANH NGHIỆP ĐẦU TƯ VÀO PHÁT TRIỂN NÔNG NGHIỆP</a:t>
            </a:r>
            <a:br>
              <a:rPr lang="vi-VN" sz="2400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vi-VN" sz="2400" dirty="0" smtClean="0">
                <a:cs typeface="Arial" panose="020B0604020202020204" pitchFamily="34" charset="0"/>
              </a:rPr>
              <a:t/>
            </a:r>
            <a:br>
              <a:rPr lang="vi-VN" sz="2400" dirty="0" smtClean="0">
                <a:cs typeface="Arial" panose="020B0604020202020204" pitchFamily="34" charset="0"/>
              </a:rPr>
            </a:br>
            <a:r>
              <a:rPr lang="vi-VN" sz="20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 </a:t>
            </a:r>
            <a:endParaRPr lang="en-US" sz="4400" b="1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97052" y="2486598"/>
            <a:ext cx="378498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" panose="020B0500000000000000" pitchFamily="34" charset="0"/>
                <a:cs typeface="Times New Roman" panose="02020603050405020304" pitchFamily="18" charset="0"/>
              </a:rPr>
              <a:t>BÁO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" panose="020B0500000000000000" pitchFamily="34" charset="0"/>
                <a:cs typeface="Times New Roman" panose="02020603050405020304" pitchFamily="18" charset="0"/>
              </a:rPr>
              <a:t>CÁO THAM LUẬN</a:t>
            </a:r>
            <a:endParaRPr lang="en-A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" panose="020B0500000000000000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media3.picsearch.com/is?zsEZfJZhOdo-oKcCFiP8vDcXen_4MN-YqP1f3nlXJQY&amp;height=18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78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421104" y="-1"/>
            <a:ext cx="8494295" cy="65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0179" y="489900"/>
            <a:ext cx="8085221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Kế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hoạch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giai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đoạn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2018-2020: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1341" y="1304140"/>
            <a:ext cx="8327859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Tiếp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tục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đổi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mới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kiểm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chuyên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Sửa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đổi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bản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quy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phạm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pháp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luật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cải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tiến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quy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trình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kiểm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ban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chuẩn-quy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chuẩn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hướng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dẫn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hiệu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thu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hút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đầu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vào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thôn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khi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Nghị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thay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thế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Nghị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210/2013/NĐ-CP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Tiếp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tục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đẩy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mạnh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tái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cơ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cấu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nhà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nước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sắp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xếp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nông-lâm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Cổ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hóa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bán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vốn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thoái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vốn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nhà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nước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tạo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cơ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hội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đầu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khu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vực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kinh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nhân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6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XIN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TRÂN TRỌNG CẢM ƠN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s-E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11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3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2137558" y="0"/>
            <a:ext cx="70064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434442" y="489900"/>
            <a:ext cx="6709558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NỘI DUNG TRÌNH BÀY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37558" y="1701183"/>
            <a:ext cx="700644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spcAft>
                <a:spcPts val="1800"/>
              </a:spcAft>
              <a:buAutoNum type="arabicPeriod"/>
            </a:pP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Mục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pháp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yếu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spcAft>
                <a:spcPts val="1800"/>
              </a:spcAft>
              <a:buAutoNum type="arabicPeriod"/>
            </a:pP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yếu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đạt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giai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đoạn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2015-2017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cải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thiện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môi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trường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kinh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hút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đầu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vào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spcAft>
                <a:spcPts val="1800"/>
              </a:spcAft>
              <a:buAutoNum type="arabicPeriod"/>
            </a:pP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hoạch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giai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đoạn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2018-2020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871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421104" y="-1"/>
            <a:ext cx="8494295" cy="65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0179" y="489900"/>
            <a:ext cx="8085221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Mục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pháp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106" y="1476355"/>
            <a:ext cx="8385144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Mục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spcAft>
                <a:spcPts val="1200"/>
              </a:spcAft>
            </a:pP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Cải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thiện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môi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trường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kinh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đạt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mức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bình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chỉ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xếp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hạng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môi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trường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kinh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nước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ASEAN 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endParaRPr lang="vi-VN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Nâng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năng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lực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cạnh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tranh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chỉ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đạt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mức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bình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quân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nước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ASEAN 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endParaRPr lang="vi-VN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chỉ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Đổi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mới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sáng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tạo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đạt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mức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bình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nước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ASEAN 5;</a:t>
            </a:r>
            <a:endParaRPr lang="vi-VN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Hầu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hết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dịch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vụ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phổ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biến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liên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quan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trực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tiếp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đến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dân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cung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cấp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trực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tuyến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ở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mức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đạt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mức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bình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ASEAN </a:t>
            </a:r>
            <a:r>
              <a:rPr lang="fr-F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27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421104" y="-1"/>
            <a:ext cx="8494295" cy="65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0179" y="489900"/>
            <a:ext cx="8085221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Mục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pháp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105" y="1701183"/>
            <a:ext cx="829452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pháp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yếu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Đẩy </a:t>
            </a:r>
            <a:r>
              <a:rPr lang="de-D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mạnh đổi mới công tác kiểm tra chuyên ngành;</a:t>
            </a:r>
            <a:endParaRPr lang="vi-V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de-D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Tăng cường hỗ trợ doanh nghiệp;</a:t>
            </a:r>
            <a:endParaRPr lang="vi-V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de-D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Nâng cao hiệu quả công tác phòng chống tham nhũng, giảm thiểu các hiện tượng tiêu cực tại các cơ quan quản 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lý nhà nước.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31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421104" y="-1"/>
            <a:ext cx="8494295" cy="65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0179" y="489900"/>
            <a:ext cx="8085221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1342" y="1340235"/>
            <a:ext cx="819605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Đổi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mới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kiểm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chuyên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Cơ bản hoàn thành rà 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soát, sửa đổi, bổ sung văn bản quy phạm pháp luật 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về 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kiểm tra chuyên 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ngành: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Bộ 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đã hoàn thành </a:t>
            </a: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41/49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văn bản, </a:t>
            </a:r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08 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văn bản còn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lại</a:t>
            </a:r>
            <a:r>
              <a:rPr lang="vi-V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sẽ hoàn thành và ban hành ngay đầu năm 2018.</a:t>
            </a:r>
            <a:endParaRPr lang="it-IT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vi-V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Cơ bản hoàn thành rà soát, cắ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giảm danh mục hàng 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hóa</a:t>
            </a:r>
            <a:r>
              <a:rPr lang="vi-V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xuất-nhập khẩu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phải kiểm tra chuyên 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vi-V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khi thông quan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vi-V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hàng hóa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Nhóm 2)</a:t>
            </a:r>
            <a:r>
              <a:rPr lang="vi-V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Đổi 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mới phương thức kiểm dịch, kiểm tra chất lượng hàng 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hóa: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Cải tiến quy trình, xã hội hóa, ban hành tiêu chuẩn-quy chuẩn, cắt giảm phí, lệ phí...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18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421104" y="-1"/>
            <a:ext cx="8494295" cy="65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0179" y="489900"/>
            <a:ext cx="8085221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1341" y="1340235"/>
            <a:ext cx="8121913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Hỗ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trợ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Xây </a:t>
            </a:r>
            <a:r>
              <a:rPr lang="it-IT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dựng, sửa đổi, bổ sung chính sách khuyến khích doanh nghiệp đầu tư vào nông nghiệp, nông </a:t>
            </a:r>
            <a:r>
              <a:rPr lang="it-IT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thôn: </a:t>
            </a:r>
            <a:r>
              <a:rPr lang="it-IT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Điển hình là phối hợp với Bộ KH&amp;ĐT sửa đổi Nghị định số 210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Thiết</a:t>
            </a:r>
            <a:r>
              <a:rPr lang="es-E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lập</a:t>
            </a:r>
            <a:r>
              <a:rPr lang="es-E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hệ</a:t>
            </a:r>
            <a:r>
              <a:rPr lang="es-E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thống</a:t>
            </a:r>
            <a:r>
              <a:rPr lang="es-E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và cơ chế</a:t>
            </a:r>
            <a:r>
              <a:rPr lang="es-E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tiếp</a:t>
            </a:r>
            <a:r>
              <a:rPr lang="es-E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nhận</a:t>
            </a:r>
            <a:r>
              <a:rPr lang="vi-V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s-E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  <a:r>
              <a:rPr lang="es-E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quyết</a:t>
            </a:r>
            <a:r>
              <a:rPr lang="es-E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s-E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kiến</a:t>
            </a:r>
            <a:r>
              <a:rPr lang="es-E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nghị</a:t>
            </a:r>
            <a:r>
              <a:rPr lang="es-E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s-E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s-E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s-E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thường</a:t>
            </a:r>
            <a:r>
              <a:rPr lang="es-E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xuyên</a:t>
            </a:r>
            <a:r>
              <a:rPr lang="es-E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s-E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s-E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s-E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thoại</a:t>
            </a:r>
            <a:r>
              <a:rPr lang="es-E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s-E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s-E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s-E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Đẩy </a:t>
            </a:r>
            <a:r>
              <a:rPr lang="pl-PL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mạnh các hoạt động hỗ trợ doanh nghiệp nhỏ và vừa thông qua việc cung cấp các dịch vụ phát triển kinh </a:t>
            </a:r>
            <a:r>
              <a:rPr lang="pl-PL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yếu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tập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đào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tạo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khởi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sự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kinh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quản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trị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vi-V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97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421104" y="-1"/>
            <a:ext cx="8494295" cy="65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0179" y="489900"/>
            <a:ext cx="8085221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2740" y="1537911"/>
            <a:ext cx="8507033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Hỗ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trợ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457200" indent="-457200" algn="just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Đẩy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mạnh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cung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cấp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dịch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vụ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trực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tuyến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mức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để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hỗ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trợ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tốt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nhất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Thực </a:t>
            </a:r>
            <a:r>
              <a:rPr lang="de-D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hiện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tiếp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nhận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xử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lý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hồ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sơ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05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dịch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vụ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ở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mức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thủ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tục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tại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đơn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vi-V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Cắt giảm, đơn giản hóa thủ tục hành chính để giảm bớt phiền hà cho doanh 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nghiệp: 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Đã rà soát và dự kiến 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bãi bỏ, đơn giản hóa 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287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TTHC (</a:t>
            </a:r>
            <a:r>
              <a:rPr lang="it-IT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chiếm 56,5 %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gồm 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bãi bỏ 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81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TTHC, đơn giản hóa 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205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TTHC</a:t>
            </a:r>
            <a:r>
              <a:rPr lang="it-IT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95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421104" y="-1"/>
            <a:ext cx="8494295" cy="65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0179" y="489900"/>
            <a:ext cx="8085221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1341" y="1340235"/>
            <a:ext cx="8336097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Hỗ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trợ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457200" indent="-457200" algn="just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Cắt giảm nhiều điều kiện đầu tư kinh doanh không còn phù hợp: 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đề xuất bãi bỏ và sửa đổi 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118/345 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điều kiện (</a:t>
            </a:r>
            <a:r>
              <a:rPr lang="it-IT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chiếm 34,2%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trong đó, bãi bỏ 6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điều kiện, sửa đổi theo hướng rút gọn 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53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điều kiện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Tái 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cơ cấu doanh nghiệp nhà 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nước và công ty nông-lâm nghiệp (nông-lâm trường),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tạo cơ hội cho doanh nghiệp thuộc các thành phần kinh tế khác tham gia đầu tư trên cơ sở nguồn lực hiện có của doanh nghiệp nhà nước.</a:t>
            </a:r>
          </a:p>
          <a:p>
            <a:pPr marL="514350" indent="-514350" algn="just">
              <a:buAutoNum type="arabicPeriod"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76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421104" y="-1"/>
            <a:ext cx="8494295" cy="65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0179" y="489900"/>
            <a:ext cx="8085221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1341" y="1304140"/>
            <a:ext cx="8336097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Phòng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chống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tham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nhũng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Đổi </a:t>
            </a:r>
            <a:r>
              <a:rPr lang="de-D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mới công tác thanh tra chuyên </a:t>
            </a:r>
            <a:r>
              <a:rPr lang="de-DE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ngành, </a:t>
            </a:r>
            <a:r>
              <a:rPr lang="de-D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kịp thời chấn chỉnh các hành vi trái pháp luật của cơ quan quản lý và cán bộ công </a:t>
            </a:r>
            <a:r>
              <a:rPr lang="de-DE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chức: 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Tăng cường thanh tra đột xuất, hạn chế thanh tra theo kế hoạch, giảm tần suất thanh/ kiểm tra.</a:t>
            </a:r>
            <a:endParaRPr lang="vi-V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khai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hóa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thủ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tục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đã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chuẩn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hóa</a:t>
            </a:r>
            <a:endParaRPr lang="vi-V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Minh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bạch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hóa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bản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lấy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ý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kiến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rộng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rãi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xã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hội,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đăng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tải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khai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suốt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quá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trình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soạn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thảo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67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1459</TotalTime>
  <Words>939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</vt:lpstr>
      <vt:lpstr>Times New Roman</vt:lpstr>
      <vt:lpstr>Office Theme</vt:lpstr>
      <vt:lpstr>GIẢI PHÁP CẢI THIỆN MÔI TRƯỜNG KINH DOANH,  THU HÚT DOANH NGHIỆP ĐẦU TƯ VÀO PHÁT TRIỂN NÔNG NGHIỆP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Đề xuất xây dựng dự thảo nghị định về cơ chế chính sách thu hút và thúc đẩy đầu tư vào lĩnh vực nông nghiệp</dc:title>
  <dc:creator>Thanh Nguyen</dc:creator>
  <cp:lastModifiedBy>user</cp:lastModifiedBy>
  <cp:revision>198</cp:revision>
  <cp:lastPrinted>2018-01-08T08:16:40Z</cp:lastPrinted>
  <dcterms:created xsi:type="dcterms:W3CDTF">2017-07-11T07:03:56Z</dcterms:created>
  <dcterms:modified xsi:type="dcterms:W3CDTF">2018-03-05T03:10:37Z</dcterms:modified>
</cp:coreProperties>
</file>